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9" r:id="rId3"/>
    <p:sldId id="275" r:id="rId4"/>
    <p:sldId id="260" r:id="rId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498C3-F58B-47A7-9B77-4D55B0C5BCE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69786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E1E5F-FA70-40A3-B08F-E611D2625A0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92646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0F5AE-ABAD-4C23-8785-DF8E5FB8236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18926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40944-E875-4231-BD09-59982CC5A53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92998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2D4D4-05AC-4585-AC4A-BA5802151F2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37829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92F4A-C4BD-42F7-AA9F-CA134627D46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8203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42709-BF98-46B8-B2FF-736B6EE4A49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64142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C9E5C-1C54-4A45-B003-D13BCBC5718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26203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0EC79-BBC0-4C18-AA96-9F2122D5079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55863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D297A-2FF1-42C5-A9E9-98ECDE7DEB6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27553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894B0-AA91-48F5-B01D-85954B1A1BF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95695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AC25CDB2-0D58-43DC-876C-C05B068C4B9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小学语文课件模版直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6011863" y="1300163"/>
            <a:ext cx="273685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6000" b="1">
                <a:solidFill>
                  <a:srgbClr val="FF0000"/>
                </a:solidFill>
                <a:ea typeface="楷体_GB2312" pitchFamily="49" charset="-122"/>
              </a:rPr>
              <a:t>田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6661150" y="836613"/>
            <a:ext cx="14398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4400" b="1">
                <a:solidFill>
                  <a:srgbClr val="FF0000"/>
                </a:solidFill>
                <a:latin typeface="宋体" pitchFamily="2" charset="-122"/>
              </a:rPr>
              <a:t>tián</a:t>
            </a:r>
          </a:p>
        </p:txBody>
      </p:sp>
      <p:pic>
        <p:nvPicPr>
          <p:cNvPr id="2059" name="Picture 11" descr="pic16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263" y="3735388"/>
            <a:ext cx="2566987" cy="192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971550" y="3810000"/>
            <a:ext cx="4896594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0" hangingPunct="0">
              <a:spcBef>
                <a:spcPct val="20000"/>
              </a:spcBef>
            </a:pPr>
            <a:r>
              <a:rPr lang="en-US" altLang="zh-CN" sz="2000" b="1" dirty="0" smtClean="0">
                <a:solidFill>
                  <a:srgbClr val="0000FF"/>
                </a:solidFill>
                <a:latin typeface="仿宋" pitchFamily="49" charset="-122"/>
                <a:ea typeface="仿宋" pitchFamily="49" charset="-122"/>
              </a:rPr>
              <a:t>    </a:t>
            </a:r>
            <a:r>
              <a:rPr lang="zh-CN" altLang="zh-CN" sz="2000" b="1" dirty="0">
                <a:solidFill>
                  <a:srgbClr val="0000FF"/>
                </a:solidFill>
                <a:latin typeface="仿宋" pitchFamily="49" charset="-122"/>
                <a:ea typeface="仿宋" pitchFamily="49" charset="-122"/>
              </a:rPr>
              <a:t>田，象形字。甲骨文字形，描绘的是分割整齐的田块形状。表示“农田、耕种的土地”等意思。</a:t>
            </a:r>
            <a:endParaRPr lang="en-US" altLang="zh-CN" sz="2000" b="1" dirty="0">
              <a:solidFill>
                <a:srgbClr val="0000FF"/>
              </a:solidFill>
              <a:latin typeface="仿宋" pitchFamily="49" charset="-122"/>
              <a:ea typeface="仿宋" pitchFamily="49" charset="-122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zh-CN" sz="2000" b="1" dirty="0">
                <a:solidFill>
                  <a:srgbClr val="0000FF"/>
                </a:solidFill>
                <a:latin typeface="仿宋" pitchFamily="49" charset="-122"/>
                <a:ea typeface="仿宋" pitchFamily="49" charset="-122"/>
              </a:rPr>
              <a:t>    </a:t>
            </a:r>
            <a:r>
              <a:rPr lang="zh-CN" altLang="zh-CN" sz="2000" b="1" dirty="0">
                <a:solidFill>
                  <a:srgbClr val="0000FF"/>
                </a:solidFill>
                <a:latin typeface="仿宋" pitchFamily="49" charset="-122"/>
                <a:ea typeface="仿宋" pitchFamily="49" charset="-122"/>
              </a:rPr>
              <a:t>“田”作偏旁的汉字，</a:t>
            </a:r>
            <a:r>
              <a:rPr lang="zh-CN" altLang="en-US" sz="2000" b="1" dirty="0">
                <a:solidFill>
                  <a:srgbClr val="0000FF"/>
                </a:solidFill>
                <a:latin typeface="仿宋" pitchFamily="49" charset="-122"/>
                <a:ea typeface="仿宋" pitchFamily="49" charset="-122"/>
              </a:rPr>
              <a:t>字义</a:t>
            </a:r>
            <a:r>
              <a:rPr lang="zh-CN" altLang="zh-CN" sz="2000" b="1" dirty="0">
                <a:solidFill>
                  <a:srgbClr val="0000FF"/>
                </a:solidFill>
                <a:latin typeface="仿宋" pitchFamily="49" charset="-122"/>
                <a:ea typeface="仿宋" pitchFamily="49" charset="-122"/>
              </a:rPr>
              <a:t>大都与田地等有关，如“男、亩</a:t>
            </a:r>
            <a:r>
              <a:rPr lang="zh-CN" altLang="zh-CN" sz="2000" b="1" dirty="0" smtClean="0">
                <a:solidFill>
                  <a:srgbClr val="0000FF"/>
                </a:solidFill>
                <a:latin typeface="仿宋" pitchFamily="49" charset="-122"/>
                <a:ea typeface="仿宋" pitchFamily="49" charset="-122"/>
              </a:rPr>
              <a:t>、界</a:t>
            </a:r>
            <a:r>
              <a:rPr lang="zh-CN" altLang="zh-CN" sz="2000" b="1" dirty="0">
                <a:solidFill>
                  <a:srgbClr val="0000FF"/>
                </a:solidFill>
                <a:latin typeface="仿宋" pitchFamily="49" charset="-122"/>
                <a:ea typeface="仿宋" pitchFamily="49" charset="-122"/>
              </a:rPr>
              <a:t>、畔”等。</a:t>
            </a:r>
          </a:p>
        </p:txBody>
      </p:sp>
      <p:sp>
        <p:nvSpPr>
          <p:cNvPr id="3079" name="Rectangle 27"/>
          <p:cNvSpPr>
            <a:spLocks noChangeArrowheads="1"/>
          </p:cNvSpPr>
          <p:nvPr/>
        </p:nvSpPr>
        <p:spPr bwMode="auto">
          <a:xfrm>
            <a:off x="0" y="3027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539750" y="1125538"/>
            <a:ext cx="3384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zh-CN" sz="2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耕种田地：男</a:t>
            </a:r>
            <a:endParaRPr lang="zh-CN" altLang="en-US" sz="2400" b="1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81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pSp>
        <p:nvGrpSpPr>
          <p:cNvPr id="3082" name="组合 12"/>
          <p:cNvGrpSpPr>
            <a:grpSpLocks/>
          </p:cNvGrpSpPr>
          <p:nvPr/>
        </p:nvGrpSpPr>
        <p:grpSpPr bwMode="auto">
          <a:xfrm>
            <a:off x="971550" y="2084388"/>
            <a:ext cx="1392238" cy="1489075"/>
            <a:chOff x="3084942" y="1268760"/>
            <a:chExt cx="1392632" cy="1488678"/>
          </a:xfrm>
        </p:grpSpPr>
        <p:pic>
          <p:nvPicPr>
            <p:cNvPr id="3092" name="图片 14346" descr="田_甲骨文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4942" y="1268760"/>
              <a:ext cx="1392632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93" name="Text Box 14"/>
            <p:cNvSpPr txBox="1">
              <a:spLocks noChangeArrowheads="1"/>
            </p:cNvSpPr>
            <p:nvPr/>
          </p:nvSpPr>
          <p:spPr bwMode="auto">
            <a:xfrm>
              <a:off x="3278021" y="2420888"/>
              <a:ext cx="10064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zh-CN" altLang="en-US" sz="1600" b="1">
                  <a:ea typeface="黑体" pitchFamily="49" charset="-122"/>
                </a:rPr>
                <a:t>甲骨文</a:t>
              </a:r>
            </a:p>
          </p:txBody>
        </p:sp>
      </p:grpSp>
      <p:grpSp>
        <p:nvGrpSpPr>
          <p:cNvPr id="3083" name="组合 13"/>
          <p:cNvGrpSpPr>
            <a:grpSpLocks/>
          </p:cNvGrpSpPr>
          <p:nvPr/>
        </p:nvGrpSpPr>
        <p:grpSpPr bwMode="auto">
          <a:xfrm>
            <a:off x="2481263" y="2084388"/>
            <a:ext cx="1165225" cy="1489075"/>
            <a:chOff x="4521859" y="1268760"/>
            <a:chExt cx="1165263" cy="1488678"/>
          </a:xfrm>
        </p:grpSpPr>
        <p:pic>
          <p:nvPicPr>
            <p:cNvPr id="3090" name="图片 14347" descr="田_金文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1859" y="1268760"/>
              <a:ext cx="1165263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91" name="Text Box 15"/>
            <p:cNvSpPr txBox="1">
              <a:spLocks noChangeArrowheads="1"/>
            </p:cNvSpPr>
            <p:nvPr/>
          </p:nvSpPr>
          <p:spPr bwMode="auto">
            <a:xfrm>
              <a:off x="4601253" y="2420888"/>
              <a:ext cx="10064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zh-CN" altLang="en-US" sz="1600" b="1">
                  <a:ea typeface="黑体" pitchFamily="49" charset="-122"/>
                </a:rPr>
                <a:t>金文</a:t>
              </a:r>
            </a:p>
          </p:txBody>
        </p:sp>
      </p:grpSp>
      <p:grpSp>
        <p:nvGrpSpPr>
          <p:cNvPr id="3084" name="组合 14"/>
          <p:cNvGrpSpPr>
            <a:grpSpLocks/>
          </p:cNvGrpSpPr>
          <p:nvPr/>
        </p:nvGrpSpPr>
        <p:grpSpPr bwMode="auto">
          <a:xfrm>
            <a:off x="3765550" y="2084388"/>
            <a:ext cx="1006475" cy="1489075"/>
            <a:chOff x="5823178" y="1268760"/>
            <a:chExt cx="1006475" cy="1488678"/>
          </a:xfrm>
        </p:grpSpPr>
        <p:pic>
          <p:nvPicPr>
            <p:cNvPr id="3088" name="图片 14348" descr="田_篆书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0099" y="1268760"/>
              <a:ext cx="852632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9" name="Text Box 16"/>
            <p:cNvSpPr txBox="1">
              <a:spLocks noChangeArrowheads="1"/>
            </p:cNvSpPr>
            <p:nvPr/>
          </p:nvSpPr>
          <p:spPr bwMode="auto">
            <a:xfrm>
              <a:off x="5823178" y="2420888"/>
              <a:ext cx="10064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zh-CN" altLang="en-US" sz="1600" b="1" dirty="0" smtClean="0">
                  <a:ea typeface="黑体" pitchFamily="49" charset="-122"/>
                </a:rPr>
                <a:t>小篆</a:t>
              </a:r>
              <a:endParaRPr lang="zh-CN" altLang="en-US" sz="1600" b="1" dirty="0">
                <a:ea typeface="黑体" pitchFamily="49" charset="-122"/>
              </a:endParaRPr>
            </a:p>
          </p:txBody>
        </p:sp>
      </p:grpSp>
      <p:grpSp>
        <p:nvGrpSpPr>
          <p:cNvPr id="3085" name="组合 15"/>
          <p:cNvGrpSpPr>
            <a:grpSpLocks/>
          </p:cNvGrpSpPr>
          <p:nvPr/>
        </p:nvGrpSpPr>
        <p:grpSpPr bwMode="auto">
          <a:xfrm>
            <a:off x="4889500" y="2192338"/>
            <a:ext cx="1554163" cy="1381125"/>
            <a:chOff x="6617200" y="1376760"/>
            <a:chExt cx="1555200" cy="1380678"/>
          </a:xfrm>
        </p:grpSpPr>
        <p:pic>
          <p:nvPicPr>
            <p:cNvPr id="3086" name="图片 26644" descr="田_隶书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7200" y="1376760"/>
              <a:ext cx="1555200" cy="86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7" name="Text Box 16"/>
            <p:cNvSpPr txBox="1">
              <a:spLocks noChangeArrowheads="1"/>
            </p:cNvSpPr>
            <p:nvPr/>
          </p:nvSpPr>
          <p:spPr bwMode="auto">
            <a:xfrm>
              <a:off x="6891563" y="2420888"/>
              <a:ext cx="10064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zh-CN" altLang="en-US" sz="1600" b="1">
                  <a:ea typeface="黑体" pitchFamily="49" charset="-122"/>
                </a:rPr>
                <a:t>隶书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3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40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" grpId="0" autoUpdateAnimBg="0"/>
      <p:bldP spid="2058" grpId="0" autoUpdateAnimBg="0"/>
      <p:bldP spid="2073" grpId="0" autoUpdateAnimBg="0"/>
      <p:bldP spid="2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5" descr="小学语文课件模版直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4" descr="骨耜图片－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475" y="1700213"/>
            <a:ext cx="620713" cy="16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395288" y="2409825"/>
            <a:ext cx="230505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16000" b="1">
                <a:solidFill>
                  <a:srgbClr val="FF0000"/>
                </a:solidFill>
                <a:ea typeface="楷体_GB2312" pitchFamily="49" charset="-122"/>
              </a:rPr>
              <a:t>力</a:t>
            </a: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1258888" y="1989138"/>
            <a:ext cx="72072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4800">
                <a:solidFill>
                  <a:srgbClr val="FF0000"/>
                </a:solidFill>
              </a:rPr>
              <a:t>lì</a:t>
            </a:r>
          </a:p>
        </p:txBody>
      </p:sp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2555776" y="3716338"/>
            <a:ext cx="4071938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0" hangingPunct="0">
              <a:spcBef>
                <a:spcPct val="20000"/>
              </a:spcBef>
            </a:pPr>
            <a:r>
              <a:rPr lang="en-US" altLang="zh-CN" sz="2000" b="1" dirty="0">
                <a:solidFill>
                  <a:srgbClr val="0000FF"/>
                </a:solidFill>
                <a:latin typeface="仿宋" pitchFamily="49" charset="-122"/>
                <a:ea typeface="仿宋" pitchFamily="49" charset="-122"/>
              </a:rPr>
              <a:t>    </a:t>
            </a:r>
            <a:r>
              <a:rPr lang="zh-CN" altLang="zh-CN" sz="2000" b="1" dirty="0">
                <a:solidFill>
                  <a:srgbClr val="0000FF"/>
                </a:solidFill>
                <a:latin typeface="仿宋" pitchFamily="49" charset="-122"/>
                <a:ea typeface="仿宋" pitchFamily="49" charset="-122"/>
              </a:rPr>
              <a:t>力，象形字。甲骨文描绘的是古代用来翻地的</a:t>
            </a:r>
            <a:r>
              <a:rPr lang="zh-CN" altLang="en-US" sz="2000" b="1" dirty="0">
                <a:solidFill>
                  <a:srgbClr val="0000FF"/>
                </a:solidFill>
                <a:latin typeface="仿宋" pitchFamily="49" charset="-122"/>
                <a:ea typeface="仿宋" pitchFamily="49" charset="-122"/>
              </a:rPr>
              <a:t>一种</a:t>
            </a:r>
            <a:r>
              <a:rPr lang="zh-CN" altLang="zh-CN" sz="2000" b="1" dirty="0">
                <a:solidFill>
                  <a:srgbClr val="0000FF"/>
                </a:solidFill>
                <a:latin typeface="仿宋" pitchFamily="49" charset="-122"/>
                <a:ea typeface="仿宋" pitchFamily="49" charset="-122"/>
              </a:rPr>
              <a:t>农具——耒的样子。因为用耒耕种田地很辛苦、很费力气，</a:t>
            </a:r>
            <a:r>
              <a:rPr lang="zh-CN" altLang="en-US" sz="2000" b="1" dirty="0">
                <a:solidFill>
                  <a:srgbClr val="0000FF"/>
                </a:solidFill>
                <a:latin typeface="仿宋" pitchFamily="49" charset="-122"/>
                <a:ea typeface="仿宋" pitchFamily="49" charset="-122"/>
              </a:rPr>
              <a:t>“</a:t>
            </a:r>
            <a:r>
              <a:rPr lang="zh-CN" altLang="zh-CN" sz="2000" b="1" dirty="0">
                <a:solidFill>
                  <a:srgbClr val="0000FF"/>
                </a:solidFill>
                <a:latin typeface="仿宋" pitchFamily="49" charset="-122"/>
                <a:ea typeface="仿宋" pitchFamily="49" charset="-122"/>
              </a:rPr>
              <a:t>力”又表示力量、力气等意思。</a:t>
            </a:r>
          </a:p>
        </p:txBody>
      </p:sp>
      <p:pic>
        <p:nvPicPr>
          <p:cNvPr id="9239" name="Picture 23" descr="C:\Users\lenovo\Desktop\铁揪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3856038"/>
            <a:ext cx="1438275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ext Box 16"/>
          <p:cNvSpPr txBox="1">
            <a:spLocks noChangeArrowheads="1"/>
          </p:cNvSpPr>
          <p:nvPr/>
        </p:nvSpPr>
        <p:spPr bwMode="auto">
          <a:xfrm>
            <a:off x="539750" y="1125538"/>
            <a:ext cx="3384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zh-CN" sz="2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耕种田地：男</a:t>
            </a:r>
            <a:endParaRPr lang="zh-CN" altLang="en-US" sz="2400" b="1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105" name="组合 12"/>
          <p:cNvGrpSpPr>
            <a:grpSpLocks/>
          </p:cNvGrpSpPr>
          <p:nvPr/>
        </p:nvGrpSpPr>
        <p:grpSpPr bwMode="auto">
          <a:xfrm>
            <a:off x="3517900" y="1900238"/>
            <a:ext cx="1006475" cy="1471612"/>
            <a:chOff x="2123728" y="1340768"/>
            <a:chExt cx="1006475" cy="1472282"/>
          </a:xfrm>
        </p:grpSpPr>
        <p:pic>
          <p:nvPicPr>
            <p:cNvPr id="4115" name="图片 14337" descr="力_甲骨文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3807" y="1340768"/>
              <a:ext cx="426316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6" name="Text Box 14"/>
            <p:cNvSpPr txBox="1">
              <a:spLocks noChangeArrowheads="1"/>
            </p:cNvSpPr>
            <p:nvPr/>
          </p:nvSpPr>
          <p:spPr bwMode="auto">
            <a:xfrm>
              <a:off x="2123728" y="2476500"/>
              <a:ext cx="10064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zh-CN" altLang="en-US" sz="1600" b="1">
                  <a:ea typeface="黑体" pitchFamily="49" charset="-122"/>
                </a:rPr>
                <a:t>甲骨文</a:t>
              </a:r>
            </a:p>
          </p:txBody>
        </p:sp>
      </p:grpSp>
      <p:grpSp>
        <p:nvGrpSpPr>
          <p:cNvPr id="4106" name="组合 13"/>
          <p:cNvGrpSpPr>
            <a:grpSpLocks/>
          </p:cNvGrpSpPr>
          <p:nvPr/>
        </p:nvGrpSpPr>
        <p:grpSpPr bwMode="auto">
          <a:xfrm>
            <a:off x="4638675" y="1900238"/>
            <a:ext cx="1006475" cy="1471612"/>
            <a:chOff x="3197882" y="1340768"/>
            <a:chExt cx="1006475" cy="1472282"/>
          </a:xfrm>
        </p:grpSpPr>
        <p:pic>
          <p:nvPicPr>
            <p:cNvPr id="4113" name="图片 14338" descr="力_金文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3751" y="1340768"/>
              <a:ext cx="454737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4" name="Text Box 15"/>
            <p:cNvSpPr txBox="1">
              <a:spLocks noChangeArrowheads="1"/>
            </p:cNvSpPr>
            <p:nvPr/>
          </p:nvSpPr>
          <p:spPr bwMode="auto">
            <a:xfrm>
              <a:off x="3197882" y="2476500"/>
              <a:ext cx="10064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zh-CN" altLang="en-US" sz="1600" b="1">
                  <a:ea typeface="黑体" pitchFamily="49" charset="-122"/>
                </a:rPr>
                <a:t>金文</a:t>
              </a:r>
            </a:p>
          </p:txBody>
        </p:sp>
      </p:grpSp>
      <p:grpSp>
        <p:nvGrpSpPr>
          <p:cNvPr id="4107" name="组合 14"/>
          <p:cNvGrpSpPr>
            <a:grpSpLocks/>
          </p:cNvGrpSpPr>
          <p:nvPr/>
        </p:nvGrpSpPr>
        <p:grpSpPr bwMode="auto">
          <a:xfrm>
            <a:off x="5757863" y="1900238"/>
            <a:ext cx="1006475" cy="1471612"/>
            <a:chOff x="4142230" y="1340768"/>
            <a:chExt cx="1006475" cy="1472282"/>
          </a:xfrm>
        </p:grpSpPr>
        <p:pic>
          <p:nvPicPr>
            <p:cNvPr id="4111" name="图片 14340" descr="力_篆书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4415" y="1340768"/>
              <a:ext cx="682105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2" name="Text Box 16"/>
            <p:cNvSpPr txBox="1">
              <a:spLocks noChangeArrowheads="1"/>
            </p:cNvSpPr>
            <p:nvPr/>
          </p:nvSpPr>
          <p:spPr bwMode="auto">
            <a:xfrm>
              <a:off x="4142230" y="2476500"/>
              <a:ext cx="10064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zh-CN" altLang="en-US" sz="1600" b="1" dirty="0" smtClean="0">
                  <a:ea typeface="黑体" pitchFamily="49" charset="-122"/>
                </a:rPr>
                <a:t>小篆</a:t>
              </a:r>
              <a:endParaRPr lang="zh-CN" altLang="en-US" sz="1600" b="1" dirty="0">
                <a:ea typeface="黑体" pitchFamily="49" charset="-122"/>
              </a:endParaRPr>
            </a:p>
          </p:txBody>
        </p:sp>
      </p:grpSp>
      <p:grpSp>
        <p:nvGrpSpPr>
          <p:cNvPr id="4108" name="组合 15"/>
          <p:cNvGrpSpPr>
            <a:grpSpLocks/>
          </p:cNvGrpSpPr>
          <p:nvPr/>
        </p:nvGrpSpPr>
        <p:grpSpPr bwMode="auto">
          <a:xfrm>
            <a:off x="6878638" y="2079625"/>
            <a:ext cx="1006475" cy="1292225"/>
            <a:chOff x="5020874" y="1520768"/>
            <a:chExt cx="1006475" cy="1292282"/>
          </a:xfrm>
        </p:grpSpPr>
        <p:pic>
          <p:nvPicPr>
            <p:cNvPr id="4109" name="图片 26648" descr="力_隶书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7641" y="1520768"/>
              <a:ext cx="952941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0" name="Text Box 16"/>
            <p:cNvSpPr txBox="1">
              <a:spLocks noChangeArrowheads="1"/>
            </p:cNvSpPr>
            <p:nvPr/>
          </p:nvSpPr>
          <p:spPr bwMode="auto">
            <a:xfrm>
              <a:off x="5020874" y="2476500"/>
              <a:ext cx="10064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zh-CN" altLang="en-US" sz="1600" b="1">
                  <a:ea typeface="黑体" pitchFamily="49" charset="-122"/>
                </a:rPr>
                <a:t>隶书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40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3" grpId="0" autoUpdateAnimBg="0"/>
      <p:bldP spid="3094" grpId="0" autoUpdateAnimBg="0"/>
      <p:bldP spid="309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5" descr="小学语文课件模版直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" descr="骨耜图片－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475" y="1700213"/>
            <a:ext cx="620713" cy="16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21"/>
          <p:cNvSpPr txBox="1">
            <a:spLocks noChangeArrowheads="1"/>
          </p:cNvSpPr>
          <p:nvPr/>
        </p:nvSpPr>
        <p:spPr bwMode="auto">
          <a:xfrm>
            <a:off x="395288" y="2409825"/>
            <a:ext cx="230505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16000" b="1">
                <a:solidFill>
                  <a:srgbClr val="FF0000"/>
                </a:solidFill>
                <a:ea typeface="楷体_GB2312" pitchFamily="49" charset="-122"/>
              </a:rPr>
              <a:t>力</a:t>
            </a:r>
          </a:p>
        </p:txBody>
      </p:sp>
      <p:sp>
        <p:nvSpPr>
          <p:cNvPr id="5125" name="Text Box 22"/>
          <p:cNvSpPr txBox="1">
            <a:spLocks noChangeArrowheads="1"/>
          </p:cNvSpPr>
          <p:nvPr/>
        </p:nvSpPr>
        <p:spPr bwMode="auto">
          <a:xfrm>
            <a:off x="1258888" y="1989138"/>
            <a:ext cx="72072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4800">
                <a:solidFill>
                  <a:srgbClr val="FF0000"/>
                </a:solidFill>
              </a:rPr>
              <a:t>lì</a:t>
            </a:r>
          </a:p>
        </p:txBody>
      </p:sp>
      <p:pic>
        <p:nvPicPr>
          <p:cNvPr id="5126" name="Picture 23" descr="C:\Users\lenovo\Desktop\铁揪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3856038"/>
            <a:ext cx="1438275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 Box 16"/>
          <p:cNvSpPr txBox="1">
            <a:spLocks noChangeArrowheads="1"/>
          </p:cNvSpPr>
          <p:nvPr/>
        </p:nvSpPr>
        <p:spPr bwMode="auto">
          <a:xfrm>
            <a:off x="539750" y="1125538"/>
            <a:ext cx="3384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zh-CN" sz="2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耕种田地：男</a:t>
            </a:r>
            <a:endParaRPr lang="zh-CN" altLang="en-US" sz="2400" b="1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5128" name="组合 12"/>
          <p:cNvGrpSpPr>
            <a:grpSpLocks/>
          </p:cNvGrpSpPr>
          <p:nvPr/>
        </p:nvGrpSpPr>
        <p:grpSpPr bwMode="auto">
          <a:xfrm>
            <a:off x="3517900" y="1900238"/>
            <a:ext cx="1006475" cy="1471612"/>
            <a:chOff x="2123728" y="1340768"/>
            <a:chExt cx="1006475" cy="1472282"/>
          </a:xfrm>
        </p:grpSpPr>
        <p:pic>
          <p:nvPicPr>
            <p:cNvPr id="5139" name="图片 14337" descr="力_甲骨文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3807" y="1340768"/>
              <a:ext cx="426316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0" name="Text Box 14"/>
            <p:cNvSpPr txBox="1">
              <a:spLocks noChangeArrowheads="1"/>
            </p:cNvSpPr>
            <p:nvPr/>
          </p:nvSpPr>
          <p:spPr bwMode="auto">
            <a:xfrm>
              <a:off x="2123728" y="2476500"/>
              <a:ext cx="10064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zh-CN" altLang="en-US" sz="1600" b="1">
                  <a:ea typeface="黑体" pitchFamily="49" charset="-122"/>
                </a:rPr>
                <a:t>甲骨文</a:t>
              </a:r>
            </a:p>
          </p:txBody>
        </p:sp>
      </p:grpSp>
      <p:grpSp>
        <p:nvGrpSpPr>
          <p:cNvPr id="5129" name="组合 13"/>
          <p:cNvGrpSpPr>
            <a:grpSpLocks/>
          </p:cNvGrpSpPr>
          <p:nvPr/>
        </p:nvGrpSpPr>
        <p:grpSpPr bwMode="auto">
          <a:xfrm>
            <a:off x="4638675" y="1900238"/>
            <a:ext cx="1006475" cy="1471612"/>
            <a:chOff x="3197882" y="1340768"/>
            <a:chExt cx="1006475" cy="1472282"/>
          </a:xfrm>
        </p:grpSpPr>
        <p:pic>
          <p:nvPicPr>
            <p:cNvPr id="5137" name="图片 14338" descr="力_金文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3751" y="1340768"/>
              <a:ext cx="454737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8" name="Text Box 15"/>
            <p:cNvSpPr txBox="1">
              <a:spLocks noChangeArrowheads="1"/>
            </p:cNvSpPr>
            <p:nvPr/>
          </p:nvSpPr>
          <p:spPr bwMode="auto">
            <a:xfrm>
              <a:off x="3197882" y="2476500"/>
              <a:ext cx="10064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zh-CN" altLang="en-US" sz="1600" b="1">
                  <a:ea typeface="黑体" pitchFamily="49" charset="-122"/>
                </a:rPr>
                <a:t>金文</a:t>
              </a:r>
            </a:p>
          </p:txBody>
        </p:sp>
      </p:grpSp>
      <p:grpSp>
        <p:nvGrpSpPr>
          <p:cNvPr id="5130" name="组合 14"/>
          <p:cNvGrpSpPr>
            <a:grpSpLocks/>
          </p:cNvGrpSpPr>
          <p:nvPr/>
        </p:nvGrpSpPr>
        <p:grpSpPr bwMode="auto">
          <a:xfrm>
            <a:off x="5757863" y="1900238"/>
            <a:ext cx="1006475" cy="1471612"/>
            <a:chOff x="4142230" y="1340768"/>
            <a:chExt cx="1006475" cy="1472282"/>
          </a:xfrm>
        </p:grpSpPr>
        <p:pic>
          <p:nvPicPr>
            <p:cNvPr id="5135" name="图片 14340" descr="力_篆书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4415" y="1340768"/>
              <a:ext cx="682105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6" name="Text Box 16"/>
            <p:cNvSpPr txBox="1">
              <a:spLocks noChangeArrowheads="1"/>
            </p:cNvSpPr>
            <p:nvPr/>
          </p:nvSpPr>
          <p:spPr bwMode="auto">
            <a:xfrm>
              <a:off x="4142230" y="2476500"/>
              <a:ext cx="10064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zh-CN" altLang="en-US" sz="1600" b="1" dirty="0" smtClean="0">
                  <a:ea typeface="黑体" pitchFamily="49" charset="-122"/>
                </a:rPr>
                <a:t>小篆</a:t>
              </a:r>
              <a:endParaRPr lang="zh-CN" altLang="en-US" sz="1600" b="1" dirty="0">
                <a:ea typeface="黑体" pitchFamily="49" charset="-122"/>
              </a:endParaRPr>
            </a:p>
          </p:txBody>
        </p:sp>
      </p:grpSp>
      <p:grpSp>
        <p:nvGrpSpPr>
          <p:cNvPr id="5131" name="组合 15"/>
          <p:cNvGrpSpPr>
            <a:grpSpLocks/>
          </p:cNvGrpSpPr>
          <p:nvPr/>
        </p:nvGrpSpPr>
        <p:grpSpPr bwMode="auto">
          <a:xfrm>
            <a:off x="6878638" y="2079625"/>
            <a:ext cx="1006475" cy="1292225"/>
            <a:chOff x="5020874" y="1520768"/>
            <a:chExt cx="1006475" cy="1292282"/>
          </a:xfrm>
        </p:grpSpPr>
        <p:pic>
          <p:nvPicPr>
            <p:cNvPr id="5133" name="图片 26648" descr="力_隶书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7641" y="1520768"/>
              <a:ext cx="952941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4" name="Text Box 16"/>
            <p:cNvSpPr txBox="1">
              <a:spLocks noChangeArrowheads="1"/>
            </p:cNvSpPr>
            <p:nvPr/>
          </p:nvSpPr>
          <p:spPr bwMode="auto">
            <a:xfrm>
              <a:off x="5020874" y="2476500"/>
              <a:ext cx="10064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zh-CN" altLang="en-US" sz="1600" b="1">
                  <a:ea typeface="黑体" pitchFamily="49" charset="-122"/>
                </a:rPr>
                <a:t>隶书</a:t>
              </a:r>
            </a:p>
          </p:txBody>
        </p:sp>
      </p:grp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2849563" y="4024313"/>
            <a:ext cx="38830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0" hangingPunct="0">
              <a:spcBef>
                <a:spcPct val="20000"/>
              </a:spcBef>
            </a:pPr>
            <a:r>
              <a:rPr lang="en-US" altLang="zh-CN" sz="2000" b="1">
                <a:solidFill>
                  <a:srgbClr val="0000FF"/>
                </a:solidFill>
                <a:latin typeface="仿宋" pitchFamily="49" charset="-122"/>
                <a:ea typeface="仿宋" pitchFamily="49" charset="-122"/>
              </a:rPr>
              <a:t>    </a:t>
            </a:r>
            <a:r>
              <a:rPr lang="zh-CN" altLang="zh-CN" sz="2000" b="1">
                <a:solidFill>
                  <a:srgbClr val="0000FF"/>
                </a:solidFill>
                <a:latin typeface="仿宋" pitchFamily="49" charset="-122"/>
                <a:ea typeface="仿宋" pitchFamily="49" charset="-122"/>
              </a:rPr>
              <a:t>以“力”作偏旁的汉字，大都与力量等意思有关，如“功、夯、加、务、动、劳、助、努、劲、势”等。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9" descr="小学语文课件模版直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-26988"/>
            <a:ext cx="9178925" cy="691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6" descr="image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4076700"/>
            <a:ext cx="21463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6659563" y="1628775"/>
            <a:ext cx="2447925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6000" b="1">
                <a:solidFill>
                  <a:srgbClr val="FF0000"/>
                </a:solidFill>
                <a:ea typeface="楷体_GB2312" pitchFamily="49" charset="-122"/>
              </a:rPr>
              <a:t>男</a:t>
            </a:r>
          </a:p>
        </p:txBody>
      </p:sp>
      <p:sp>
        <p:nvSpPr>
          <p:cNvPr id="4120" name="Text Box 24"/>
          <p:cNvSpPr txBox="1">
            <a:spLocks noChangeArrowheads="1"/>
          </p:cNvSpPr>
          <p:nvPr/>
        </p:nvSpPr>
        <p:spPr bwMode="auto">
          <a:xfrm>
            <a:off x="7308850" y="1125538"/>
            <a:ext cx="11509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4000" b="1">
                <a:solidFill>
                  <a:srgbClr val="FF0000"/>
                </a:solidFill>
                <a:latin typeface="宋体" pitchFamily="2" charset="-122"/>
              </a:rPr>
              <a:t>nán</a:t>
            </a:r>
          </a:p>
        </p:txBody>
      </p:sp>
      <p:sp>
        <p:nvSpPr>
          <p:cNvPr id="4121" name="Text Box 25"/>
          <p:cNvSpPr txBox="1">
            <a:spLocks noChangeArrowheads="1"/>
          </p:cNvSpPr>
          <p:nvPr/>
        </p:nvSpPr>
        <p:spPr bwMode="auto">
          <a:xfrm>
            <a:off x="2054225" y="3905250"/>
            <a:ext cx="46799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0" hangingPunct="0">
              <a:spcBef>
                <a:spcPct val="20000"/>
              </a:spcBef>
            </a:pPr>
            <a:r>
              <a:rPr lang="zh-CN" altLang="en-US" sz="2000" b="1" dirty="0">
                <a:solidFill>
                  <a:srgbClr val="0000FF"/>
                </a:solidFill>
                <a:latin typeface="仿宋_GB2312" charset="-122"/>
                <a:ea typeface="仿宋_GB2312" charset="-122"/>
              </a:rPr>
              <a:t>    男</a:t>
            </a:r>
            <a:r>
              <a:rPr lang="zh-CN" altLang="zh-CN" sz="2000" b="1" dirty="0">
                <a:solidFill>
                  <a:srgbClr val="0000FF"/>
                </a:solidFill>
                <a:latin typeface="仿宋_GB2312" charset="-122"/>
                <a:ea typeface="仿宋_GB2312" charset="-122"/>
              </a:rPr>
              <a:t>，会意字，由“田、力（耒）”组成。古代用力（耒）在田里耕作，是成年男子的专职。本义指成年男子，泛指男性。</a:t>
            </a:r>
          </a:p>
        </p:txBody>
      </p:sp>
      <p:sp>
        <p:nvSpPr>
          <p:cNvPr id="6151" name="Rectangle 36"/>
          <p:cNvSpPr>
            <a:spLocks noChangeArrowheads="1"/>
          </p:cNvSpPr>
          <p:nvPr/>
        </p:nvSpPr>
        <p:spPr bwMode="auto">
          <a:xfrm>
            <a:off x="0" y="2528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6152" name="Text Box 16"/>
          <p:cNvSpPr txBox="1">
            <a:spLocks noChangeArrowheads="1"/>
          </p:cNvSpPr>
          <p:nvPr/>
        </p:nvSpPr>
        <p:spPr bwMode="auto">
          <a:xfrm>
            <a:off x="539750" y="1125538"/>
            <a:ext cx="3384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zh-CN" sz="2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耕种田地：男</a:t>
            </a:r>
            <a:endParaRPr lang="zh-CN" altLang="en-US" sz="2400" b="1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6153" name="组合 11"/>
          <p:cNvGrpSpPr>
            <a:grpSpLocks/>
          </p:cNvGrpSpPr>
          <p:nvPr/>
        </p:nvGrpSpPr>
        <p:grpSpPr bwMode="auto">
          <a:xfrm>
            <a:off x="3563938" y="1957388"/>
            <a:ext cx="1006475" cy="1471612"/>
            <a:chOff x="3563938" y="1340768"/>
            <a:chExt cx="1006475" cy="1472282"/>
          </a:xfrm>
        </p:grpSpPr>
        <p:pic>
          <p:nvPicPr>
            <p:cNvPr id="6164" name="图片 14342" descr="男_甲骨文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0333" y="1340768"/>
              <a:ext cx="653684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5" name="Text Box 14"/>
            <p:cNvSpPr txBox="1">
              <a:spLocks noChangeArrowheads="1"/>
            </p:cNvSpPr>
            <p:nvPr/>
          </p:nvSpPr>
          <p:spPr bwMode="auto">
            <a:xfrm>
              <a:off x="3563938" y="2476500"/>
              <a:ext cx="10064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zh-CN" altLang="en-US" sz="1600" b="1">
                  <a:ea typeface="黑体" pitchFamily="49" charset="-122"/>
                </a:rPr>
                <a:t>甲骨文</a:t>
              </a:r>
            </a:p>
          </p:txBody>
        </p:sp>
      </p:grpSp>
      <p:grpSp>
        <p:nvGrpSpPr>
          <p:cNvPr id="6154" name="组合 12"/>
          <p:cNvGrpSpPr>
            <a:grpSpLocks/>
          </p:cNvGrpSpPr>
          <p:nvPr/>
        </p:nvGrpSpPr>
        <p:grpSpPr bwMode="auto">
          <a:xfrm>
            <a:off x="4581525" y="1957388"/>
            <a:ext cx="1006475" cy="1471612"/>
            <a:chOff x="4590440" y="1340768"/>
            <a:chExt cx="1006475" cy="1472282"/>
          </a:xfrm>
        </p:grpSpPr>
        <p:pic>
          <p:nvPicPr>
            <p:cNvPr id="6162" name="图片 14344" descr="男_金文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8940" y="1340768"/>
              <a:ext cx="909474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3" name="Text Box 15"/>
            <p:cNvSpPr txBox="1">
              <a:spLocks noChangeArrowheads="1"/>
            </p:cNvSpPr>
            <p:nvPr/>
          </p:nvSpPr>
          <p:spPr bwMode="auto">
            <a:xfrm>
              <a:off x="4590440" y="2476500"/>
              <a:ext cx="10064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zh-CN" altLang="en-US" sz="1600" b="1">
                  <a:ea typeface="黑体" pitchFamily="49" charset="-122"/>
                </a:rPr>
                <a:t>金文</a:t>
              </a:r>
            </a:p>
          </p:txBody>
        </p:sp>
      </p:grpSp>
      <p:grpSp>
        <p:nvGrpSpPr>
          <p:cNvPr id="6155" name="组合 13"/>
          <p:cNvGrpSpPr>
            <a:grpSpLocks/>
          </p:cNvGrpSpPr>
          <p:nvPr/>
        </p:nvGrpSpPr>
        <p:grpSpPr bwMode="auto">
          <a:xfrm>
            <a:off x="5600700" y="1957388"/>
            <a:ext cx="1006475" cy="1471612"/>
            <a:chOff x="5686141" y="1340768"/>
            <a:chExt cx="1006475" cy="1472282"/>
          </a:xfrm>
        </p:grpSpPr>
        <p:pic>
          <p:nvPicPr>
            <p:cNvPr id="6160" name="图片 14345" descr="男_篆书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6747" y="1340768"/>
              <a:ext cx="625263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1" name="Text Box 16"/>
            <p:cNvSpPr txBox="1">
              <a:spLocks noChangeArrowheads="1"/>
            </p:cNvSpPr>
            <p:nvPr/>
          </p:nvSpPr>
          <p:spPr bwMode="auto">
            <a:xfrm>
              <a:off x="5686141" y="2476500"/>
              <a:ext cx="10064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zh-CN" altLang="en-US" sz="1600" b="1" dirty="0" smtClean="0">
                  <a:ea typeface="黑体" pitchFamily="49" charset="-122"/>
                </a:rPr>
                <a:t>小篆</a:t>
              </a:r>
              <a:endParaRPr lang="zh-CN" altLang="en-US" sz="1600" b="1" dirty="0">
                <a:ea typeface="黑体" pitchFamily="49" charset="-122"/>
              </a:endParaRPr>
            </a:p>
          </p:txBody>
        </p:sp>
      </p:grpSp>
      <p:grpSp>
        <p:nvGrpSpPr>
          <p:cNvPr id="6156" name="组合 14"/>
          <p:cNvGrpSpPr>
            <a:grpSpLocks/>
          </p:cNvGrpSpPr>
          <p:nvPr/>
        </p:nvGrpSpPr>
        <p:grpSpPr bwMode="auto">
          <a:xfrm>
            <a:off x="755650" y="3937000"/>
            <a:ext cx="1122363" cy="1292225"/>
            <a:chOff x="6402410" y="1520768"/>
            <a:chExt cx="1122353" cy="1292282"/>
          </a:xfrm>
        </p:grpSpPr>
        <p:pic>
          <p:nvPicPr>
            <p:cNvPr id="6158" name="图片 26650" descr="男_隶书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2410" y="1520768"/>
              <a:ext cx="1122353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9" name="Text Box 16"/>
            <p:cNvSpPr txBox="1">
              <a:spLocks noChangeArrowheads="1"/>
            </p:cNvSpPr>
            <p:nvPr/>
          </p:nvSpPr>
          <p:spPr bwMode="auto">
            <a:xfrm>
              <a:off x="6460349" y="2476500"/>
              <a:ext cx="10064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zh-CN" altLang="en-US" sz="1600" b="1">
                  <a:ea typeface="黑体" pitchFamily="49" charset="-122"/>
                </a:rPr>
                <a:t>隶书</a:t>
              </a:r>
            </a:p>
          </p:txBody>
        </p:sp>
      </p:grpSp>
      <p:pic>
        <p:nvPicPr>
          <p:cNvPr id="6157" name="Picture 32" descr="G:\00各种申报材料\2020\《汉字奥秘》校本教材\02汉字奥秘插图_资料\03汉字有关图片（夏璠梓初稿）\006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733550"/>
            <a:ext cx="2424112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30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9" grpId="0" autoUpdateAnimBg="0"/>
      <p:bldP spid="4120" grpId="0" autoUpdateAnimBg="0"/>
      <p:bldP spid="4121" grpId="0" autoUpdateAnimBg="0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216</Words>
  <Application>Microsoft Office PowerPoint</Application>
  <PresentationFormat>全屏显示(4:3)</PresentationFormat>
  <Paragraphs>33</Paragraphs>
  <Slides>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5" baseType="lpstr">
      <vt:lpstr>默认设计模板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李万里</cp:lastModifiedBy>
  <cp:revision>32</cp:revision>
  <dcterms:created xsi:type="dcterms:W3CDTF">2011-05-12T00:47:12Z</dcterms:created>
  <dcterms:modified xsi:type="dcterms:W3CDTF">2022-10-28T14:48:38Z</dcterms:modified>
</cp:coreProperties>
</file>